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7009746-5570-4BC3-B130-BB77BDB3A9C7}" type="datetimeFigureOut">
              <a:rPr lang="he-IL" smtClean="0"/>
              <a:t>י"ט/אלול/תשע"ד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15E0021-7D68-4242-8D77-1CBB64BE2D33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68681-E22B-46E4-94D5-00B6BB888745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85F2-D2C2-4B26-BE99-E41A29402507}" type="datetimeFigureOut">
              <a:rPr lang="he-IL" smtClean="0"/>
              <a:t>י"ט/אלול/תשע"ד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44BA-741C-4F0C-86E6-841889CAFD5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85F2-D2C2-4B26-BE99-E41A29402507}" type="datetimeFigureOut">
              <a:rPr lang="he-IL" smtClean="0"/>
              <a:t>י"ט/אלול/תשע"ד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44BA-741C-4F0C-86E6-841889CAFD5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85F2-D2C2-4B26-BE99-E41A29402507}" type="datetimeFigureOut">
              <a:rPr lang="he-IL" smtClean="0"/>
              <a:t>י"ט/אלול/תשע"ד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44BA-741C-4F0C-86E6-841889CAFD5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85F2-D2C2-4B26-BE99-E41A29402507}" type="datetimeFigureOut">
              <a:rPr lang="he-IL" smtClean="0"/>
              <a:t>י"ט/אלול/תשע"ד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44BA-741C-4F0C-86E6-841889CAFD5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85F2-D2C2-4B26-BE99-E41A29402507}" type="datetimeFigureOut">
              <a:rPr lang="he-IL" smtClean="0"/>
              <a:t>י"ט/אלול/תשע"ד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44BA-741C-4F0C-86E6-841889CAFD5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85F2-D2C2-4B26-BE99-E41A29402507}" type="datetimeFigureOut">
              <a:rPr lang="he-IL" smtClean="0"/>
              <a:t>י"ט/אלול/תשע"ד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44BA-741C-4F0C-86E6-841889CAFD5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85F2-D2C2-4B26-BE99-E41A29402507}" type="datetimeFigureOut">
              <a:rPr lang="he-IL" smtClean="0"/>
              <a:t>י"ט/אלול/תשע"ד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44BA-741C-4F0C-86E6-841889CAFD5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85F2-D2C2-4B26-BE99-E41A29402507}" type="datetimeFigureOut">
              <a:rPr lang="he-IL" smtClean="0"/>
              <a:t>י"ט/אלול/תשע"ד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44BA-741C-4F0C-86E6-841889CAFD5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85F2-D2C2-4B26-BE99-E41A29402507}" type="datetimeFigureOut">
              <a:rPr lang="he-IL" smtClean="0"/>
              <a:t>י"ט/אלול/תשע"ד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44BA-741C-4F0C-86E6-841889CAFD5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85F2-D2C2-4B26-BE99-E41A29402507}" type="datetimeFigureOut">
              <a:rPr lang="he-IL" smtClean="0"/>
              <a:t>י"ט/אלול/תשע"ד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44BA-741C-4F0C-86E6-841889CAFD5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85F2-D2C2-4B26-BE99-E41A29402507}" type="datetimeFigureOut">
              <a:rPr lang="he-IL" smtClean="0"/>
              <a:t>י"ט/אלול/תשע"ד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44BA-741C-4F0C-86E6-841889CAFD5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885F2-D2C2-4B26-BE99-E41A29402507}" type="datetimeFigureOut">
              <a:rPr lang="he-IL" smtClean="0"/>
              <a:t>י"ט/אלול/תשע"ד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B44BA-741C-4F0C-86E6-841889CAFD50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8" y="332657"/>
          <a:ext cx="7200795" cy="6264696"/>
        </p:xfrm>
        <a:graphic>
          <a:graphicData uri="http://schemas.openxmlformats.org/drawingml/2006/table">
            <a:tbl>
              <a:tblPr rtl="1" firstRow="1" bandRow="1">
                <a:tableStyleId>{16D9F66E-5EB9-4882-86FB-DCBF35E3C3E4}</a:tableStyleId>
              </a:tblPr>
              <a:tblGrid>
                <a:gridCol w="1028685"/>
                <a:gridCol w="1028685"/>
                <a:gridCol w="1028685"/>
                <a:gridCol w="1028685"/>
                <a:gridCol w="1028685"/>
                <a:gridCol w="1028685"/>
                <a:gridCol w="1028685"/>
              </a:tblGrid>
              <a:tr h="635741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008000"/>
                          </a:solidFill>
                        </a:rPr>
                        <a:t>ראשון</a:t>
                      </a:r>
                      <a:endParaRPr lang="he-IL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008000"/>
                          </a:solidFill>
                        </a:rPr>
                        <a:t>שני</a:t>
                      </a:r>
                      <a:endParaRPr lang="he-IL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008000"/>
                          </a:solidFill>
                        </a:rPr>
                        <a:t>שלישי</a:t>
                      </a:r>
                      <a:endParaRPr lang="he-IL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008000"/>
                          </a:solidFill>
                        </a:rPr>
                        <a:t>רביעי</a:t>
                      </a:r>
                      <a:endParaRPr lang="he-IL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008000"/>
                          </a:solidFill>
                        </a:rPr>
                        <a:t> חמישי</a:t>
                      </a:r>
                      <a:endParaRPr lang="he-IL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008000"/>
                          </a:solidFill>
                        </a:rPr>
                        <a:t>שישי</a:t>
                      </a:r>
                      <a:endParaRPr lang="he-IL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008000"/>
                          </a:solidFill>
                        </a:rPr>
                        <a:t>שבת</a:t>
                      </a:r>
                      <a:endParaRPr lang="he-IL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25791">
                <a:tc>
                  <a:txBody>
                    <a:bodyPr/>
                    <a:lstStyle/>
                    <a:p>
                      <a:pPr rtl="1"/>
                      <a:endParaRPr lang="he-IL" sz="11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 smtClean="0"/>
                        <a:t>1</a:t>
                      </a:r>
                      <a:endParaRPr lang="he-IL" sz="11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 smtClean="0"/>
                        <a:t>2</a:t>
                      </a:r>
                      <a:endParaRPr lang="he-IL" sz="11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 smtClean="0"/>
                        <a:t>3</a:t>
                      </a:r>
                      <a:endParaRPr lang="he-IL" sz="11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 smtClean="0"/>
                        <a:t>4</a:t>
                      </a:r>
                      <a:endParaRPr lang="he-IL" sz="11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 smtClean="0"/>
                        <a:t>5</a:t>
                      </a:r>
                      <a:endParaRPr lang="he-IL" sz="11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 smtClean="0"/>
                        <a:t>6</a:t>
                      </a:r>
                      <a:endParaRPr lang="he-IL" sz="1100" b="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125791"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 smtClean="0"/>
                        <a:t>7</a:t>
                      </a:r>
                      <a:endParaRPr lang="he-IL" sz="11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 smtClean="0"/>
                        <a:t>8</a:t>
                      </a:r>
                      <a:endParaRPr lang="he-IL" sz="11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 smtClean="0"/>
                        <a:t>9</a:t>
                      </a:r>
                      <a:endParaRPr lang="he-IL" sz="1100" b="0" dirty="0">
                        <a:solidFill>
                          <a:srgbClr val="FF33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 smtClean="0"/>
                        <a:t>10</a:t>
                      </a:r>
                      <a:endParaRPr lang="he-IL" sz="11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 smtClean="0"/>
                        <a:t>11</a:t>
                      </a:r>
                      <a:endParaRPr lang="he-IL" sz="11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 smtClean="0"/>
                        <a:t>12</a:t>
                      </a:r>
                      <a:endParaRPr lang="he-IL" sz="11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 smtClean="0"/>
                        <a:t>13</a:t>
                      </a:r>
                      <a:endParaRPr lang="he-IL" sz="1100" b="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125791"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 smtClean="0"/>
                        <a:t>14</a:t>
                      </a:r>
                      <a:endParaRPr lang="he-IL" sz="11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 smtClean="0"/>
                        <a:t>15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1" dirty="0" smtClean="0">
                          <a:solidFill>
                            <a:srgbClr val="993300"/>
                          </a:solidFill>
                        </a:rPr>
                        <a:t>ישיבות</a:t>
                      </a:r>
                      <a:r>
                        <a:rPr lang="he-IL" sz="1100" b="1" baseline="0" dirty="0" smtClean="0">
                          <a:solidFill>
                            <a:srgbClr val="993300"/>
                          </a:solidFill>
                        </a:rPr>
                        <a:t> עם הרכזים מובילים לפי צוותים</a:t>
                      </a:r>
                      <a:endParaRPr lang="he-IL" sz="1100" b="1" dirty="0" smtClean="0">
                        <a:solidFill>
                          <a:srgbClr val="993300"/>
                        </a:solidFill>
                      </a:endParaRPr>
                    </a:p>
                    <a:p>
                      <a:pPr rtl="1"/>
                      <a:endParaRPr lang="he-IL" sz="11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 smtClean="0"/>
                        <a:t>16</a:t>
                      </a:r>
                      <a:endParaRPr lang="he-IL" sz="11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 smtClean="0"/>
                        <a:t>17</a:t>
                      </a:r>
                      <a:endParaRPr lang="he-IL" sz="11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 smtClean="0"/>
                        <a:t>18</a:t>
                      </a:r>
                      <a:endParaRPr lang="he-IL" sz="11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 smtClean="0"/>
                        <a:t>19</a:t>
                      </a:r>
                      <a:endParaRPr lang="he-IL" sz="11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 smtClean="0"/>
                        <a:t>20</a:t>
                      </a:r>
                      <a:endParaRPr lang="he-IL" sz="1100" b="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125791"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 smtClean="0"/>
                        <a:t>21</a:t>
                      </a:r>
                      <a:endParaRPr lang="he-IL" sz="11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 smtClean="0"/>
                        <a:t>22</a:t>
                      </a:r>
                      <a:endParaRPr lang="he-IL" sz="1100" b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 smtClean="0"/>
                        <a:t>23</a:t>
                      </a:r>
                      <a:endParaRPr lang="he-IL" sz="11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 smtClean="0"/>
                        <a:t>24 </a:t>
                      </a:r>
                    </a:p>
                    <a:p>
                      <a:pPr rtl="1"/>
                      <a:endParaRPr lang="he-IL" sz="1100" b="0" dirty="0" smtClean="0"/>
                    </a:p>
                    <a:p>
                      <a:pPr rtl="1"/>
                      <a:endParaRPr lang="he-IL" sz="1100" b="0" dirty="0" smtClean="0"/>
                    </a:p>
                    <a:p>
                      <a:pPr rtl="1"/>
                      <a:endParaRPr lang="he-IL" sz="1100" b="0" dirty="0" smtClean="0"/>
                    </a:p>
                    <a:p>
                      <a:pPr rtl="1"/>
                      <a:r>
                        <a:rPr lang="he-IL" sz="1100" b="0" dirty="0" smtClean="0"/>
                        <a:t>ערב ראש השנה</a:t>
                      </a:r>
                      <a:endParaRPr lang="he-IL" sz="1100" b="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 smtClean="0"/>
                        <a:t>25</a:t>
                      </a:r>
                      <a:endParaRPr lang="he-IL" sz="1100" b="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 smtClean="0"/>
                        <a:t>26</a:t>
                      </a:r>
                      <a:endParaRPr lang="he-IL" sz="1100" b="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125791"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 smtClean="0"/>
                        <a:t>28</a:t>
                      </a:r>
                      <a:endParaRPr lang="he-IL" sz="11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 smtClean="0"/>
                        <a:t>29</a:t>
                      </a:r>
                      <a:endParaRPr lang="he-IL" sz="11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 smtClean="0"/>
                        <a:t>30</a:t>
                      </a:r>
                      <a:endParaRPr lang="he-IL" sz="11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 smtClean="0"/>
                        <a:t>1</a:t>
                      </a:r>
                      <a:endParaRPr lang="he-IL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 smtClean="0"/>
                        <a:t>2</a:t>
                      </a:r>
                      <a:endParaRPr lang="he-IL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 smtClean="0"/>
                        <a:t>3</a:t>
                      </a:r>
                      <a:endParaRPr lang="he-IL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" name="קבוצה 5"/>
          <p:cNvGrpSpPr>
            <a:grpSpLocks/>
          </p:cNvGrpSpPr>
          <p:nvPr/>
        </p:nvGrpSpPr>
        <p:grpSpPr bwMode="auto">
          <a:xfrm>
            <a:off x="7502524" y="260648"/>
            <a:ext cx="1641475" cy="6336704"/>
            <a:chOff x="8193359" y="260023"/>
            <a:chExt cx="1640632" cy="6120997"/>
          </a:xfrm>
        </p:grpSpPr>
        <p:sp>
          <p:nvSpPr>
            <p:cNvPr id="6" name="מלבן 6"/>
            <p:cNvSpPr/>
            <p:nvPr/>
          </p:nvSpPr>
          <p:spPr bwMode="auto">
            <a:xfrm>
              <a:off x="8329815" y="260023"/>
              <a:ext cx="1367722" cy="6120997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76313">
                <a:defRPr/>
              </a:pPr>
              <a:endParaRPr lang="he-IL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l" defTabSz="976313">
                <a:defRPr/>
              </a:pPr>
              <a:endParaRPr lang="he-IL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l" defTabSz="976313">
                <a:defRPr/>
              </a:pPr>
              <a:endParaRPr lang="he-IL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l" defTabSz="976313">
                <a:defRPr/>
              </a:pPr>
              <a:endParaRPr lang="he-IL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l" defTabSz="976313">
                <a:defRPr/>
              </a:pPr>
              <a:endParaRPr lang="he-IL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l" defTabSz="976313">
                <a:defRPr/>
              </a:pPr>
              <a:endParaRPr lang="he-IL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l" defTabSz="976313">
                <a:defRPr/>
              </a:pPr>
              <a:endParaRPr lang="he-IL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ctr" defTabSz="976313">
                <a:defRPr/>
              </a:pPr>
              <a:endParaRPr lang="he-IL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ctr" defTabSz="976313">
                <a:defRPr/>
              </a:pPr>
              <a:endParaRPr lang="he-IL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defTabSz="976313">
                <a:defRPr/>
              </a:pPr>
              <a:endParaRPr lang="he-IL" sz="1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ctr" defTabSz="976313">
                <a:defRPr/>
              </a:pPr>
              <a:endParaRPr lang="he-IL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ctr" defTabSz="976313">
                <a:defRPr/>
              </a:pPr>
              <a:endParaRPr lang="he-IL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ctr" defTabSz="976313">
                <a:defRPr/>
              </a:pPr>
              <a:r>
                <a:rPr lang="he-IL" sz="1600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חודש ארגון</a:t>
              </a:r>
            </a:p>
            <a:p>
              <a:pPr algn="ctr" defTabSz="976313">
                <a:defRPr/>
              </a:pPr>
              <a:endParaRPr lang="he-IL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ctr" defTabSz="976313">
                <a:defRPr/>
              </a:pPr>
              <a:endParaRPr lang="he-IL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ctr" defTabSz="976313">
                <a:defRPr/>
              </a:pPr>
              <a:r>
                <a:rPr lang="he-IL" sz="1600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"הכרות בקבוצות" </a:t>
              </a:r>
            </a:p>
            <a:p>
              <a:pPr algn="ctr" defTabSz="976313">
                <a:defRPr/>
              </a:pPr>
              <a:endParaRPr lang="he-IL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ctr" defTabSz="976313">
                <a:defRPr/>
              </a:pPr>
              <a:r>
                <a:rPr lang="he-IL" sz="14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גיבוש, הכרות כללים נורמות ומטרות לשנה</a:t>
              </a:r>
              <a:endParaRPr lang="he-IL" sz="16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" name="TextBox 11"/>
            <p:cNvSpPr txBox="1">
              <a:spLocks noChangeArrowheads="1"/>
            </p:cNvSpPr>
            <p:nvPr/>
          </p:nvSpPr>
          <p:spPr bwMode="auto">
            <a:xfrm>
              <a:off x="8265367" y="1859829"/>
              <a:ext cx="1568624" cy="14270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rIns="0">
              <a:spAutoFit/>
            </a:bodyPr>
            <a:lstStyle/>
            <a:p>
              <a:pPr algn="ctr"/>
              <a:r>
                <a:rPr lang="he-IL" sz="2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ספטמבר</a:t>
              </a:r>
            </a:p>
            <a:p>
              <a:pPr algn="ctr"/>
              <a:r>
                <a:rPr lang="he-IL" sz="16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אלול- תשרי</a:t>
              </a:r>
              <a:endParaRPr lang="he-IL" sz="16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algn="ctr"/>
              <a:endParaRPr lang="he-IL" sz="2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algn="ctr"/>
              <a:r>
                <a:rPr lang="he-IL" sz="2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2014</a:t>
              </a:r>
              <a:endParaRPr lang="en-US" sz="2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" name="TextBox 12"/>
            <p:cNvSpPr txBox="1">
              <a:spLocks noChangeArrowheads="1"/>
            </p:cNvSpPr>
            <p:nvPr/>
          </p:nvSpPr>
          <p:spPr bwMode="auto">
            <a:xfrm>
              <a:off x="8193359" y="548680"/>
              <a:ext cx="1640632" cy="1477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tIns="0" bIns="0">
              <a:spAutoFit/>
            </a:bodyPr>
            <a:lstStyle/>
            <a:p>
              <a:pPr algn="ctr"/>
              <a:r>
                <a:rPr lang="he-IL" sz="96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9</a:t>
              </a:r>
              <a:endParaRPr lang="en-US" sz="96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499992" y="2420888"/>
            <a:ext cx="9361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dirty="0" smtClean="0">
                <a:solidFill>
                  <a:srgbClr val="008000"/>
                </a:solidFill>
              </a:rPr>
              <a:t>חפש את המדריך</a:t>
            </a:r>
            <a:endParaRPr lang="he-IL" sz="1200" b="1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36" y="2348880"/>
            <a:ext cx="9361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dirty="0" smtClean="0">
                <a:solidFill>
                  <a:srgbClr val="FF3300"/>
                </a:solidFill>
              </a:rPr>
              <a:t>טיול אופניים מועצתי</a:t>
            </a:r>
            <a:endParaRPr lang="he-IL" sz="1200" b="1" dirty="0">
              <a:solidFill>
                <a:srgbClr val="FF33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71800" y="3645024"/>
            <a:ext cx="122413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1200" b="1" dirty="0" smtClean="0">
                <a:solidFill>
                  <a:srgbClr val="FF3300"/>
                </a:solidFill>
              </a:rPr>
              <a:t>סמינר רכזים פתיחת שנה</a:t>
            </a:r>
            <a:endParaRPr lang="he-IL" sz="1200" b="1" dirty="0">
              <a:solidFill>
                <a:srgbClr val="FF3300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283968" y="6021288"/>
            <a:ext cx="136683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e-IL" sz="1100" b="1" dirty="0">
                <a:solidFill>
                  <a:srgbClr val="008000"/>
                </a:solidFill>
              </a:rPr>
              <a:t>יום </a:t>
            </a:r>
            <a:r>
              <a:rPr lang="he-IL" sz="1100" b="1" dirty="0" smtClean="0">
                <a:solidFill>
                  <a:srgbClr val="008000"/>
                </a:solidFill>
              </a:rPr>
              <a:t>פעילות</a:t>
            </a:r>
            <a:endParaRPr lang="he-IL" sz="1100" b="1" dirty="0">
              <a:solidFill>
                <a:srgbClr val="008000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283968" y="4869160"/>
            <a:ext cx="136683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e-IL" sz="1100" b="1" dirty="0">
                <a:solidFill>
                  <a:srgbClr val="008000"/>
                </a:solidFill>
              </a:rPr>
              <a:t>יום </a:t>
            </a:r>
            <a:r>
              <a:rPr lang="he-IL" sz="1100" b="1" dirty="0" smtClean="0">
                <a:solidFill>
                  <a:srgbClr val="008000"/>
                </a:solidFill>
              </a:rPr>
              <a:t>פעילות</a:t>
            </a:r>
            <a:endParaRPr lang="he-IL" sz="1100" b="1" dirty="0">
              <a:solidFill>
                <a:srgbClr val="008000"/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283968" y="3645024"/>
            <a:ext cx="136683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e-IL" sz="1100" b="1" dirty="0" smtClean="0">
                <a:solidFill>
                  <a:srgbClr val="FF0000"/>
                </a:solidFill>
              </a:rPr>
              <a:t>חלוקת </a:t>
            </a:r>
            <a:r>
              <a:rPr lang="he-IL" sz="1100" b="1" dirty="0" smtClean="0">
                <a:solidFill>
                  <a:srgbClr val="FF0000"/>
                </a:solidFill>
              </a:rPr>
              <a:t>דבש</a:t>
            </a:r>
            <a:endParaRPr lang="he-IL" sz="11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60232" y="3573016"/>
            <a:ext cx="79208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dirty="0" smtClean="0">
                <a:solidFill>
                  <a:srgbClr val="FFC000"/>
                </a:solidFill>
              </a:rPr>
              <a:t>סמינר צוות מוביל</a:t>
            </a:r>
            <a:endParaRPr lang="he-IL" sz="1200" b="1" dirty="0">
              <a:solidFill>
                <a:srgbClr val="FFC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16216" y="2420888"/>
            <a:ext cx="982663" cy="4619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he-IL" sz="1200" b="1" dirty="0">
                <a:solidFill>
                  <a:schemeClr val="accent6">
                    <a:lumMod val="50000"/>
                  </a:schemeClr>
                </a:solidFill>
              </a:rPr>
              <a:t>ישיבת צוות מוביל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16216" y="4509120"/>
            <a:ext cx="982663" cy="830997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he-IL" sz="1200" b="1" dirty="0">
                <a:solidFill>
                  <a:schemeClr val="accent6">
                    <a:lumMod val="50000"/>
                  </a:schemeClr>
                </a:solidFill>
              </a:rPr>
              <a:t>ישיבת צוות </a:t>
            </a:r>
            <a:r>
              <a:rPr lang="he-IL" sz="1200" b="1" dirty="0" smtClean="0">
                <a:solidFill>
                  <a:schemeClr val="accent6">
                    <a:lumMod val="50000"/>
                  </a:schemeClr>
                </a:solidFill>
              </a:rPr>
              <a:t>מוביל- </a:t>
            </a:r>
            <a:r>
              <a:rPr lang="he-IL" sz="1200" b="1" dirty="0" smtClean="0">
                <a:solidFill>
                  <a:srgbClr val="FF3300"/>
                </a:solidFill>
              </a:rPr>
              <a:t>הכנות למחנירית</a:t>
            </a:r>
            <a:endParaRPr lang="he-IL" sz="1200" b="1" dirty="0">
              <a:solidFill>
                <a:srgbClr val="FF33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16216" y="5733256"/>
            <a:ext cx="982663" cy="830997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he-IL" sz="1200" b="1" dirty="0">
                <a:solidFill>
                  <a:schemeClr val="accent6">
                    <a:lumMod val="50000"/>
                  </a:schemeClr>
                </a:solidFill>
              </a:rPr>
              <a:t>ישיבת צוות </a:t>
            </a:r>
            <a:r>
              <a:rPr lang="he-IL" sz="1200" b="1" dirty="0" smtClean="0">
                <a:solidFill>
                  <a:schemeClr val="accent6">
                    <a:lumMod val="50000"/>
                  </a:schemeClr>
                </a:solidFill>
              </a:rPr>
              <a:t>מוביל</a:t>
            </a:r>
          </a:p>
          <a:p>
            <a:pPr algn="ctr">
              <a:defRPr/>
            </a:pPr>
            <a:r>
              <a:rPr lang="he-IL" sz="1200" b="1" dirty="0" smtClean="0">
                <a:solidFill>
                  <a:schemeClr val="accent6">
                    <a:lumMod val="50000"/>
                  </a:schemeClr>
                </a:solidFill>
              </a:rPr>
              <a:t>חברת נעורים </a:t>
            </a:r>
            <a:endParaRPr lang="he-IL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3528" y="2852936"/>
            <a:ext cx="1008112" cy="2462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b="1" dirty="0" smtClean="0">
                <a:solidFill>
                  <a:schemeClr val="accent1">
                    <a:lumMod val="75000"/>
                  </a:schemeClr>
                </a:solidFill>
              </a:rPr>
              <a:t>הכנה ליוסי יפה</a:t>
            </a:r>
            <a:endParaRPr lang="he-IL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2434" name="Group 162"/>
          <p:cNvGraphicFramePr>
            <a:graphicFrameLocks noGrp="1"/>
          </p:cNvGraphicFramePr>
          <p:nvPr/>
        </p:nvGraphicFramePr>
        <p:xfrm>
          <a:off x="185051" y="188914"/>
          <a:ext cx="7427623" cy="6313528"/>
        </p:xfrm>
        <a:graphic>
          <a:graphicData uri="http://schemas.openxmlformats.org/drawingml/2006/table">
            <a:tbl>
              <a:tblPr rtl="1"/>
              <a:tblGrid>
                <a:gridCol w="1061302"/>
                <a:gridCol w="1061302"/>
                <a:gridCol w="1064340"/>
                <a:gridCol w="1058264"/>
                <a:gridCol w="1033618"/>
                <a:gridCol w="1088986"/>
                <a:gridCol w="1059811"/>
              </a:tblGrid>
              <a:tr h="462934">
                <a:tc>
                  <a:txBody>
                    <a:bodyPr/>
                    <a:lstStyle/>
                    <a:p>
                      <a:pPr marL="0" marR="0" lvl="0" indent="0" algn="ctr" defTabSz="976313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ראשון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76313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שני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76313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שלישי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76313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רביעי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76313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חמישי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76313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שישי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76313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שבת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11395">
                <a:tc>
                  <a:txBody>
                    <a:bodyPr/>
                    <a:lstStyle/>
                    <a:p>
                      <a:pPr marL="0" marR="0" lvl="0" indent="0" algn="r" defTabSz="976313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endParaRPr lang="he-IL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e-IL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</a:p>
                    <a:p>
                      <a:endParaRPr lang="he-IL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e-IL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e-IL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e-IL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    יום כיפור</a:t>
                      </a:r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4 </a:t>
                      </a:r>
                    </a:p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</a:p>
                    <a:p>
                      <a:endParaRPr lang="he-IL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e-IL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e-IL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    יום כיפור</a:t>
                      </a:r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1395">
                <a:tc>
                  <a:txBody>
                    <a:bodyPr/>
                    <a:lstStyle/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8 </a:t>
                      </a:r>
                    </a:p>
                    <a:p>
                      <a:endParaRPr lang="he-IL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e-IL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e-IL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e-IL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  ערב סוכות</a:t>
                      </a:r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endParaRPr lang="he-IL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e-IL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e-IL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e-IL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      סוכות</a:t>
                      </a:r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endParaRPr lang="he-IL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e-IL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e-IL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e-IL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      סוכות</a:t>
                      </a:r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  <a:p>
                      <a:endParaRPr lang="he-IL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e-IL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e-IL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e-IL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     סוכות</a:t>
                      </a:r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1395">
                <a:tc>
                  <a:txBody>
                    <a:bodyPr/>
                    <a:lstStyle/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76313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</a:t>
                      </a:r>
                    </a:p>
                    <a:p>
                      <a:pPr marL="0" marR="0" lvl="0" indent="0" algn="ctr" defTabSz="976313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אין פעילות </a:t>
                      </a:r>
                      <a:endParaRPr kumimoji="0" lang="he-IL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59191">
                <a:tc>
                  <a:txBody>
                    <a:bodyPr/>
                    <a:lstStyle/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57218">
                <a:tc>
                  <a:txBody>
                    <a:bodyPr/>
                    <a:lstStyle/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1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" name="קבוצה 5"/>
          <p:cNvGrpSpPr>
            <a:grpSpLocks/>
          </p:cNvGrpSpPr>
          <p:nvPr/>
        </p:nvGrpSpPr>
        <p:grpSpPr bwMode="auto">
          <a:xfrm>
            <a:off x="7524328" y="0"/>
            <a:ext cx="1619672" cy="6524625"/>
            <a:chOff x="8080249" y="188603"/>
            <a:chExt cx="1753743" cy="6302343"/>
          </a:xfrm>
        </p:grpSpPr>
        <p:sp>
          <p:nvSpPr>
            <p:cNvPr id="21580" name="מלבן 6"/>
            <p:cNvSpPr>
              <a:spLocks noChangeArrowheads="1"/>
            </p:cNvSpPr>
            <p:nvPr/>
          </p:nvSpPr>
          <p:spPr bwMode="auto">
            <a:xfrm>
              <a:off x="8266174" y="370824"/>
              <a:ext cx="1368152" cy="6120122"/>
            </a:xfrm>
            <a:prstGeom prst="rect">
              <a:avLst/>
            </a:prstGeom>
            <a:solidFill>
              <a:schemeClr val="accent2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l" defTabSz="976313"/>
              <a:endParaRPr lang="he-IL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algn="l" defTabSz="976313"/>
              <a:endParaRPr lang="he-IL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algn="l" defTabSz="976313"/>
              <a:endParaRPr lang="he-IL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algn="l" defTabSz="976313"/>
              <a:endParaRPr lang="he-IL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algn="l" defTabSz="976313"/>
              <a:endParaRPr lang="he-IL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algn="l" defTabSz="976313"/>
              <a:endParaRPr lang="he-IL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algn="l" defTabSz="976313"/>
              <a:endParaRPr lang="he-IL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algn="l" defTabSz="976313"/>
              <a:endParaRPr lang="he-IL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algn="l" defTabSz="976313"/>
              <a:endParaRPr lang="he-IL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algn="ctr" defTabSz="976313"/>
              <a:endParaRPr lang="he-IL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algn="ctr" defTabSz="976313"/>
              <a:endParaRPr lang="he-IL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algn="ctr" defTabSz="976313"/>
              <a:r>
                <a:rPr lang="he-IL" b="1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"חודש ארגון"</a:t>
              </a:r>
              <a:endParaRPr lang="he-IL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algn="ctr" defTabSz="976313"/>
              <a:endParaRPr lang="he-IL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algn="ctr" defTabSz="976313"/>
              <a:endParaRPr lang="he-IL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defTabSz="976313"/>
              <a:endParaRPr lang="he-IL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1581" name="TextBox 11"/>
            <p:cNvSpPr txBox="1">
              <a:spLocks noChangeArrowheads="1"/>
            </p:cNvSpPr>
            <p:nvPr/>
          </p:nvSpPr>
          <p:spPr bwMode="auto">
            <a:xfrm>
              <a:off x="8080249" y="2040132"/>
              <a:ext cx="1753743" cy="12783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rIns="0">
              <a:spAutoFit/>
            </a:bodyPr>
            <a:lstStyle/>
            <a:p>
              <a:pPr algn="ctr"/>
              <a:r>
                <a:rPr lang="he-IL" sz="2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אוקטובר</a:t>
              </a:r>
            </a:p>
            <a:p>
              <a:pPr algn="ctr"/>
              <a:r>
                <a:rPr lang="he-IL" sz="16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תשרי – חשוון</a:t>
              </a:r>
            </a:p>
            <a:p>
              <a:pPr algn="ctr"/>
              <a:endParaRPr lang="he-IL" sz="16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algn="ctr"/>
              <a:r>
                <a:rPr lang="he-IL" sz="2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2014</a:t>
              </a:r>
              <a:endParaRPr lang="en-US" sz="2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1582" name="TextBox 12"/>
            <p:cNvSpPr txBox="1">
              <a:spLocks noChangeArrowheads="1"/>
            </p:cNvSpPr>
            <p:nvPr/>
          </p:nvSpPr>
          <p:spPr bwMode="auto">
            <a:xfrm>
              <a:off x="8193360" y="188603"/>
              <a:ext cx="1640632" cy="14774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tIns="0" bIns="0">
              <a:spAutoFit/>
            </a:bodyPr>
            <a:lstStyle/>
            <a:p>
              <a:pPr algn="ctr"/>
              <a:r>
                <a:rPr lang="he-IL" sz="96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10 </a:t>
              </a:r>
              <a:endParaRPr lang="en-US" sz="96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1565" name="Rectangle 7"/>
          <p:cNvSpPr>
            <a:spLocks noChangeArrowheads="1"/>
          </p:cNvSpPr>
          <p:nvPr/>
        </p:nvSpPr>
        <p:spPr bwMode="auto">
          <a:xfrm>
            <a:off x="7596337" y="3933056"/>
            <a:ext cx="15476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76313"/>
            <a:r>
              <a:rPr lang="he-IL" b="1" dirty="0" smtClean="0">
                <a:solidFill>
                  <a:schemeClr val="bg1"/>
                </a:solidFill>
              </a:rPr>
              <a:t> </a:t>
            </a:r>
          </a:p>
          <a:p>
            <a:pPr algn="ctr" defTabSz="976313"/>
            <a:r>
              <a:rPr lang="he-IL" b="1" dirty="0" smtClean="0">
                <a:solidFill>
                  <a:schemeClr val="bg1"/>
                </a:solidFill>
              </a:rPr>
              <a:t>"חיי שותפות בקבוצה וקהילה"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67744" y="1052736"/>
            <a:ext cx="115212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ישיבת צוות </a:t>
            </a:r>
            <a:r>
              <a:rPr lang="he-IL" sz="1200" b="1" dirty="0" smtClean="0">
                <a:solidFill>
                  <a:srgbClr val="FF3300"/>
                </a:solidFill>
              </a:rPr>
              <a:t>התחלת עבודה חג מעלות ומחנירית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88224" y="2276872"/>
            <a:ext cx="982663" cy="646331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he-IL" sz="1200" b="1" dirty="0">
                <a:solidFill>
                  <a:schemeClr val="accent6">
                    <a:lumMod val="50000"/>
                  </a:schemeClr>
                </a:solidFill>
              </a:rPr>
              <a:t>ישיבת צוות </a:t>
            </a:r>
            <a:r>
              <a:rPr lang="he-IL" sz="1200" b="1" dirty="0" smtClean="0">
                <a:solidFill>
                  <a:schemeClr val="accent6">
                    <a:lumMod val="50000"/>
                  </a:schemeClr>
                </a:solidFill>
              </a:rPr>
              <a:t>מוביל – מנהיגות </a:t>
            </a:r>
            <a:endParaRPr lang="he-IL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88224" y="4797152"/>
            <a:ext cx="982663" cy="600164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he-IL" sz="1100" b="1" dirty="0">
                <a:solidFill>
                  <a:schemeClr val="accent6">
                    <a:lumMod val="50000"/>
                  </a:schemeClr>
                </a:solidFill>
              </a:rPr>
              <a:t>ישיבת צוות </a:t>
            </a:r>
            <a:r>
              <a:rPr lang="he-IL" sz="1100" b="1" dirty="0" smtClean="0">
                <a:solidFill>
                  <a:schemeClr val="accent6">
                    <a:lumMod val="50000"/>
                  </a:schemeClr>
                </a:solidFill>
              </a:rPr>
              <a:t>מוביל- </a:t>
            </a:r>
          </a:p>
          <a:p>
            <a:pPr algn="ctr">
              <a:defRPr/>
            </a:pPr>
            <a:r>
              <a:rPr lang="he-IL" sz="1100" b="1" dirty="0" smtClean="0">
                <a:solidFill>
                  <a:schemeClr val="accent6">
                    <a:lumMod val="50000"/>
                  </a:schemeClr>
                </a:solidFill>
              </a:rPr>
              <a:t>דוגמא אישית</a:t>
            </a:r>
            <a:endParaRPr lang="he-IL" sz="11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88224" y="5661248"/>
            <a:ext cx="982663" cy="830997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he-IL" sz="1200" b="1" dirty="0">
                <a:solidFill>
                  <a:schemeClr val="accent6">
                    <a:lumMod val="50000"/>
                  </a:schemeClr>
                </a:solidFill>
              </a:rPr>
              <a:t>ישיבת צוות </a:t>
            </a:r>
            <a:r>
              <a:rPr lang="he-IL" sz="1200" b="1" dirty="0" smtClean="0">
                <a:solidFill>
                  <a:schemeClr val="accent6">
                    <a:lumMod val="50000"/>
                  </a:schemeClr>
                </a:solidFill>
              </a:rPr>
              <a:t>מוביל- </a:t>
            </a:r>
          </a:p>
          <a:p>
            <a:pPr algn="ctr">
              <a:defRPr/>
            </a:pPr>
            <a:r>
              <a:rPr lang="he-IL" sz="1200" b="1" dirty="0" smtClean="0">
                <a:solidFill>
                  <a:schemeClr val="accent6">
                    <a:lumMod val="50000"/>
                  </a:schemeClr>
                </a:solidFill>
              </a:rPr>
              <a:t>עבודות חג מעלות </a:t>
            </a:r>
            <a:endParaRPr lang="he-IL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63888" y="3573016"/>
            <a:ext cx="3816424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solidFill>
                  <a:schemeClr val="accent1">
                    <a:lumMod val="75000"/>
                  </a:schemeClr>
                </a:solidFill>
              </a:rPr>
              <a:t>יוסי יפה</a:t>
            </a:r>
            <a:endParaRPr lang="he-IL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27584" y="3356992"/>
            <a:ext cx="9361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rgbClr val="008000"/>
                </a:solidFill>
              </a:rPr>
              <a:t>מחנירית</a:t>
            </a:r>
            <a:endParaRPr lang="he-IL" sz="1400" b="1" dirty="0">
              <a:solidFill>
                <a:srgbClr val="008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1520" y="3645024"/>
            <a:ext cx="9361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dirty="0" smtClean="0">
                <a:solidFill>
                  <a:srgbClr val="FF3300"/>
                </a:solidFill>
              </a:rPr>
              <a:t>טיול פתיחת שנה מועצתי א'</a:t>
            </a:r>
            <a:endParaRPr lang="he-IL" sz="1200" b="1" dirty="0">
              <a:solidFill>
                <a:srgbClr val="FF33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1520" y="4653136"/>
            <a:ext cx="9361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dirty="0" smtClean="0">
                <a:solidFill>
                  <a:srgbClr val="FF3300"/>
                </a:solidFill>
              </a:rPr>
              <a:t>טיול פתיחת שנה מועצתי ב'</a:t>
            </a:r>
            <a:endParaRPr lang="he-IL" sz="1200" b="1" dirty="0">
              <a:solidFill>
                <a:srgbClr val="FF33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67744" y="3573016"/>
            <a:ext cx="108012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ישיבת צוות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39752" y="4509120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פעולה לשכבה הבוגרת </a:t>
            </a:r>
            <a:endParaRPr lang="he-IL" sz="1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67744" y="5661248"/>
            <a:ext cx="10801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dirty="0" smtClean="0">
                <a:solidFill>
                  <a:schemeClr val="tx2">
                    <a:lumMod val="50000"/>
                  </a:schemeClr>
                </a:solidFill>
              </a:rPr>
              <a:t>הכנת </a:t>
            </a:r>
            <a:r>
              <a:rPr lang="he-IL" sz="1200" b="1" dirty="0" smtClean="0">
                <a:solidFill>
                  <a:schemeClr val="tx2">
                    <a:lumMod val="50000"/>
                  </a:schemeClr>
                </a:solidFill>
              </a:rPr>
              <a:t>פעולות חודש נובמבר</a:t>
            </a:r>
          </a:p>
          <a:p>
            <a:pPr algn="ctr"/>
            <a:endParaRPr lang="he-IL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88224" y="4365104"/>
            <a:ext cx="100811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100" b="1" dirty="0" smtClean="0">
                <a:solidFill>
                  <a:schemeClr val="accent1">
                    <a:lumMod val="75000"/>
                  </a:schemeClr>
                </a:solidFill>
              </a:rPr>
              <a:t>יום מפקד תנועתי</a:t>
            </a:r>
            <a:endParaRPr lang="he-IL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59632" y="5733256"/>
            <a:ext cx="100811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100" b="1" dirty="0" smtClean="0">
                <a:solidFill>
                  <a:schemeClr val="accent1">
                    <a:lumMod val="75000"/>
                  </a:schemeClr>
                </a:solidFill>
              </a:rPr>
              <a:t>השתלמות יחיד בקבוצה</a:t>
            </a:r>
            <a:endParaRPr lang="he-IL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339752" y="692696"/>
            <a:ext cx="10081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900" b="1" dirty="0" smtClean="0">
                <a:solidFill>
                  <a:srgbClr val="C00000"/>
                </a:solidFill>
              </a:rPr>
              <a:t>השתלמות רכזים הדרכה במועצה</a:t>
            </a:r>
            <a:endParaRPr lang="he-IL" sz="900" b="1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4211960" y="2276872"/>
            <a:ext cx="136683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e-IL" sz="1100" b="1" dirty="0">
                <a:solidFill>
                  <a:srgbClr val="008000"/>
                </a:solidFill>
              </a:rPr>
              <a:t>יום </a:t>
            </a:r>
            <a:r>
              <a:rPr lang="he-IL" sz="1100" b="1" dirty="0" smtClean="0">
                <a:solidFill>
                  <a:srgbClr val="008000"/>
                </a:solidFill>
              </a:rPr>
              <a:t>פעילות</a:t>
            </a:r>
            <a:endParaRPr lang="he-IL" sz="1100" b="1" dirty="0">
              <a:solidFill>
                <a:srgbClr val="008000"/>
              </a:solidFill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283968" y="4725144"/>
            <a:ext cx="136683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e-IL" sz="1100" b="1" dirty="0">
                <a:solidFill>
                  <a:srgbClr val="008000"/>
                </a:solidFill>
              </a:rPr>
              <a:t>יום </a:t>
            </a:r>
            <a:r>
              <a:rPr lang="he-IL" sz="1100" b="1" dirty="0" smtClean="0">
                <a:solidFill>
                  <a:srgbClr val="008000"/>
                </a:solidFill>
              </a:rPr>
              <a:t>פעילות</a:t>
            </a:r>
            <a:endParaRPr lang="he-IL" sz="1100" b="1" dirty="0">
              <a:solidFill>
                <a:srgbClr val="008000"/>
              </a:solidFill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4283968" y="5877272"/>
            <a:ext cx="136683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e-IL" sz="1100" b="1" dirty="0">
                <a:solidFill>
                  <a:srgbClr val="008000"/>
                </a:solidFill>
              </a:rPr>
              <a:t>יום </a:t>
            </a:r>
            <a:r>
              <a:rPr lang="he-IL" sz="1100" b="1" dirty="0" smtClean="0">
                <a:solidFill>
                  <a:srgbClr val="008000"/>
                </a:solidFill>
              </a:rPr>
              <a:t>פעילות</a:t>
            </a:r>
            <a:endParaRPr lang="he-IL" sz="11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241</Words>
  <Application>Microsoft Office PowerPoint</Application>
  <PresentationFormat>On-screen Show (4:3)</PresentationFormat>
  <Paragraphs>191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reut</dc:creator>
  <cp:lastModifiedBy>reut</cp:lastModifiedBy>
  <cp:revision>1</cp:revision>
  <dcterms:created xsi:type="dcterms:W3CDTF">2014-09-14T06:53:43Z</dcterms:created>
  <dcterms:modified xsi:type="dcterms:W3CDTF">2014-09-14T06:56:23Z</dcterms:modified>
</cp:coreProperties>
</file>